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F6A1A21-58F0-4B39-BA5A-19D7474C4CDE}" type="datetimeFigureOut">
              <a:rPr lang="ar-SA" smtClean="0"/>
              <a:t>02/04/1440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7B9A7A0-F731-489A-8A71-99769EA507CC}"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5051F6A-BEC2-4FB7-BDF5-DD61BBA53704}" type="slidenum">
              <a:rPr lang="ar-SA" smtClean="0"/>
              <a:pPr/>
              <a:t>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lgn="r"/>
            <a:r>
              <a:rPr lang="ar-SA" b="1" u="sng" dirty="0" smtClean="0">
                <a:solidFill>
                  <a:srgbClr val="FF0000"/>
                </a:solidFill>
              </a:rPr>
              <a:t>أنماط الجماعات البشرية</a:t>
            </a:r>
            <a:r>
              <a:rPr lang="en-US" dirty="0" smtClean="0"/>
              <a:t/>
            </a:r>
            <a:br>
              <a:rPr lang="en-US" dirty="0" smtClean="0"/>
            </a:br>
            <a:r>
              <a:rPr lang="ar-SA" dirty="0" smtClean="0"/>
              <a:t>أن أكثر التقسيمات شيوعا بالنسبة للمهتمين بعلم الجماعات هو تقسيم الجماعات إلى أنماط ثلاثة كبرى هي:</a:t>
            </a:r>
            <a:r>
              <a:rPr lang="en-US" dirty="0" smtClean="0"/>
              <a:t/>
            </a:r>
            <a:br>
              <a:rPr lang="en-US" dirty="0" smtClean="0"/>
            </a:br>
            <a:r>
              <a:rPr lang="ar-SA" b="1" u="sng" dirty="0" smtClean="0"/>
              <a:t>النمط الأول: الجماعات الأولية والثانوية</a:t>
            </a:r>
            <a:r>
              <a:rPr lang="en-US" dirty="0" smtClean="0"/>
              <a:t/>
            </a:r>
            <a:br>
              <a:rPr lang="en-US" dirty="0" smtClean="0"/>
            </a:br>
            <a:r>
              <a:rPr lang="ar-SA" b="1" dirty="0" smtClean="0"/>
              <a:t> </a:t>
            </a:r>
            <a:r>
              <a:rPr lang="en-US" dirty="0" smtClean="0"/>
              <a:t/>
            </a:r>
            <a:br>
              <a:rPr lang="en-US" dirty="0" smtClean="0"/>
            </a:br>
            <a:r>
              <a:rPr lang="ar-SA" b="1" u="sng" dirty="0" smtClean="0"/>
              <a:t>النمط الثاني: الجماعات الرسمية غير رسمية</a:t>
            </a:r>
            <a:r>
              <a:rPr lang="en-US" dirty="0" smtClean="0"/>
              <a:t/>
            </a:r>
            <a:br>
              <a:rPr lang="en-US" dirty="0" smtClean="0"/>
            </a:br>
            <a:r>
              <a:rPr lang="ar-SA" b="1" dirty="0" smtClean="0"/>
              <a:t> </a:t>
            </a:r>
            <a:r>
              <a:rPr lang="en-US" dirty="0" smtClean="0"/>
              <a:t/>
            </a:r>
            <a:br>
              <a:rPr lang="en-US" dirty="0" smtClean="0"/>
            </a:br>
            <a:r>
              <a:rPr lang="ar-SA" b="1" u="sng" dirty="0" smtClean="0"/>
              <a:t>النمط الثالث: الجماعات </a:t>
            </a:r>
            <a:r>
              <a:rPr lang="ar-SA" b="1" u="sng" dirty="0" err="1" smtClean="0"/>
              <a:t>الدائمية</a:t>
            </a:r>
            <a:r>
              <a:rPr lang="ar-SA" b="1" u="sng" dirty="0" smtClean="0"/>
              <a:t> غير </a:t>
            </a:r>
            <a:r>
              <a:rPr lang="ar-SA" b="1" u="sng" dirty="0" err="1" smtClean="0"/>
              <a:t>دائمية</a:t>
            </a:r>
            <a:r>
              <a:rPr lang="en-US" dirty="0" smtClean="0"/>
              <a:t/>
            </a:r>
            <a:br>
              <a:rPr lang="en-US" dirty="0" smtClean="0"/>
            </a:br>
            <a:endParaRPr lang="ar-SA" dirty="0"/>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3600" b="1" u="sng" dirty="0" smtClean="0">
                <a:solidFill>
                  <a:srgbClr val="00B050"/>
                </a:solidFill>
              </a:rPr>
              <a:t>أولا: الجماعات الأولية والثانوية(</a:t>
            </a:r>
            <a:r>
              <a:rPr lang="en-US" sz="3600" b="1" u="sng" dirty="0" smtClean="0">
                <a:solidFill>
                  <a:srgbClr val="00B050"/>
                </a:solidFill>
              </a:rPr>
              <a:t>Primary and Secondary Groups</a:t>
            </a:r>
            <a:r>
              <a:rPr lang="ar-SA" sz="3600" b="1" u="sng" dirty="0" smtClean="0">
                <a:solidFill>
                  <a:srgbClr val="00B050"/>
                </a:solidFill>
              </a:rPr>
              <a:t>) </a:t>
            </a:r>
            <a:r>
              <a:rPr lang="en-US" sz="3600" dirty="0" smtClean="0"/>
              <a:t/>
            </a:r>
            <a:br>
              <a:rPr lang="en-US" sz="3600" dirty="0" smtClean="0"/>
            </a:br>
            <a:r>
              <a:rPr lang="ar-SA" sz="3600" dirty="0" smtClean="0"/>
              <a:t>     الجماعات الأولية هي الجماعات التي تتميز العلاقات بين أعضائها بالاستمرارية وشدة الارتباط ، وهي تبنى على أساس العلاقات وجها لوجه ، ويستدل عليها من لفظة ( نحن ) بدل من ( أنا )، وهي بذلك تؤثر في سلوك الأفراد ومعتقداتهم وفي تكوينهم النفسي ومن أهم نماذجها الأسرة والأصدقاء.</a:t>
            </a:r>
            <a:r>
              <a:rPr lang="en-US" sz="3600" dirty="0" smtClean="0"/>
              <a:t/>
            </a:r>
            <a:br>
              <a:rPr lang="en-US" sz="3600" dirty="0" smtClean="0"/>
            </a:br>
            <a:r>
              <a:rPr lang="ar-SA" sz="3600" dirty="0" smtClean="0"/>
              <a:t>   وتعتبر بقية الجماعات التي يشترك فيها الفرد من الجماعات الثانوية فهي تتميز بكبر العدد وزيادة البعد المكاني وقلة فترات الدوام بجانب سطحية العلاقات وسيادة الضوابط الرسمية بين أعضائها.</a:t>
            </a:r>
            <a:r>
              <a:rPr lang="en-US" sz="3600" dirty="0" smtClean="0"/>
              <a:t/>
            </a:r>
            <a:br>
              <a:rPr lang="en-US" sz="3600" dirty="0" smtClean="0"/>
            </a:br>
            <a:endParaRPr lang="ar-SA" sz="3600" dirty="0"/>
          </a:p>
        </p:txBody>
      </p:sp>
    </p:spTree>
  </p:cSld>
  <p:clrMapOvr>
    <a:masterClrMapping/>
  </p:clrMapOvr>
  <p:transition spd="slow">
    <p:plu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r>
              <a:rPr lang="ar-SA" b="1" u="sng" dirty="0" smtClean="0">
                <a:solidFill>
                  <a:srgbClr val="FF0000"/>
                </a:solidFill>
              </a:rPr>
              <a:t>ثانيا:الجماعات الرسمية وغير الرسمية(</a:t>
            </a:r>
            <a:r>
              <a:rPr lang="en-US" b="1" u="sng" dirty="0" smtClean="0">
                <a:solidFill>
                  <a:srgbClr val="FF0000"/>
                </a:solidFill>
              </a:rPr>
              <a:t>Formal and Informal Groups</a:t>
            </a:r>
            <a:r>
              <a:rPr lang="ar-IQ" b="1" u="sng" dirty="0" smtClean="0">
                <a:solidFill>
                  <a:srgbClr val="FF0000"/>
                </a:solidFill>
              </a:rPr>
              <a:t>)</a:t>
            </a:r>
            <a:r>
              <a:rPr lang="en-US" dirty="0" smtClean="0"/>
              <a:t/>
            </a:r>
            <a:br>
              <a:rPr lang="en-US" dirty="0" smtClean="0"/>
            </a:br>
            <a:r>
              <a:rPr lang="ar-SA" dirty="0" smtClean="0"/>
              <a:t>    تعتبر الجماعة رسمية إذا كان لكل فرد فيها دور محدد ومكتوب ، وان يكون سلوك الأعضاء كما متوقع منهم ، فالجماعة الرسمية لها تنظيم دائم ثابت محدد البناء مثل جماعة العمل لذلك فان الجماعات الرسمية تصبح ذات تأثير محدود وضعيف على الفرد.</a:t>
            </a:r>
            <a:r>
              <a:rPr lang="en-US" dirty="0" smtClean="0"/>
              <a:t/>
            </a:r>
            <a:br>
              <a:rPr lang="en-US" dirty="0" smtClean="0"/>
            </a:br>
            <a:r>
              <a:rPr lang="ar-SA" dirty="0" smtClean="0"/>
              <a:t>   تعتبر بقية الجماعات غير رسمية هي جماعات اختيارية أي يشترك فيها الفرد إرادياً وهي بذلك ذات تأثير قوي على اتجاهاته وسلوكه.</a:t>
            </a:r>
            <a:r>
              <a:rPr lang="en-US" dirty="0" smtClean="0"/>
              <a:t/>
            </a:r>
            <a:br>
              <a:rPr lang="en-US" dirty="0" smtClean="0"/>
            </a:br>
            <a:r>
              <a:rPr lang="ar-SA" dirty="0" smtClean="0"/>
              <a:t> </a:t>
            </a:r>
            <a:endParaRPr lang="ar-SA" dirty="0"/>
          </a:p>
        </p:txBody>
      </p:sp>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3600" b="1" u="sng" dirty="0" smtClean="0">
                <a:solidFill>
                  <a:srgbClr val="C00000"/>
                </a:solidFill>
              </a:rPr>
              <a:t>ثالثا:الجماعات الدائمة وغير الدائمة </a:t>
            </a:r>
            <a:r>
              <a:rPr lang="ar-IQ" sz="3600" b="1" u="sng" dirty="0" smtClean="0">
                <a:solidFill>
                  <a:srgbClr val="C00000"/>
                </a:solidFill>
              </a:rPr>
              <a:t>(</a:t>
            </a:r>
            <a:r>
              <a:rPr lang="en-US" sz="3600" b="1" u="sng" dirty="0" smtClean="0">
                <a:solidFill>
                  <a:srgbClr val="C00000"/>
                </a:solidFill>
              </a:rPr>
              <a:t>(Permanent and non-permanent groups</a:t>
            </a:r>
            <a:r>
              <a:rPr lang="en-US" sz="3600" dirty="0" smtClean="0">
                <a:solidFill>
                  <a:srgbClr val="C00000"/>
                </a:solidFill>
              </a:rPr>
              <a:t> </a:t>
            </a:r>
            <a:r>
              <a:rPr lang="ar-SA" sz="3600" dirty="0" smtClean="0">
                <a:solidFill>
                  <a:srgbClr val="C00000"/>
                </a:solidFill>
              </a:rPr>
              <a:t>     </a:t>
            </a:r>
            <a:r>
              <a:rPr lang="ar-IQ" sz="3600" dirty="0" smtClean="0"/>
              <a:t/>
            </a:r>
            <a:br>
              <a:rPr lang="ar-IQ" sz="3600" dirty="0" smtClean="0"/>
            </a:br>
            <a:r>
              <a:rPr lang="ar-IQ" sz="3600" dirty="0" smtClean="0"/>
              <a:t>    </a:t>
            </a:r>
            <a:r>
              <a:rPr lang="ar-SA" sz="3600" dirty="0" smtClean="0"/>
              <a:t>والدوام هو الفترة التي تستمر فيها العلاقات قائمة بين الأفراد . وهي تختلف بالطبع عن الجماعات الأخرى كما تمتاز درجة الاتصال بالجماعات الدائمة بالاستمرارية والتكرار وشدة الارتباط مثل جماعات النادي أو جماعات الطائفة.</a:t>
            </a:r>
            <a:r>
              <a:rPr lang="ar-IQ" sz="3600" dirty="0" smtClean="0"/>
              <a:t/>
            </a:r>
            <a:br>
              <a:rPr lang="ar-IQ" sz="3600" dirty="0" smtClean="0"/>
            </a:br>
            <a:r>
              <a:rPr lang="ar-IQ" sz="3600" dirty="0" smtClean="0"/>
              <a:t/>
            </a:r>
            <a:br>
              <a:rPr lang="ar-IQ" sz="3600" dirty="0" smtClean="0"/>
            </a:br>
            <a:r>
              <a:rPr lang="ar-SA" sz="3600" dirty="0" smtClean="0"/>
              <a:t> </a:t>
            </a:r>
            <a:r>
              <a:rPr lang="ar-IQ" sz="3600" dirty="0" smtClean="0"/>
              <a:t>    </a:t>
            </a:r>
            <a:r>
              <a:rPr lang="ar-SA" sz="3600" dirty="0" smtClean="0"/>
              <a:t>أما الجماعات غير </a:t>
            </a:r>
            <a:r>
              <a:rPr lang="ar-SA" sz="3600" dirty="0" err="1" smtClean="0"/>
              <a:t>الدائمية</a:t>
            </a:r>
            <a:r>
              <a:rPr lang="ar-SA" sz="3600" dirty="0" smtClean="0"/>
              <a:t> فهي جماعات ليس بين أفرادها أي ارتباط سيكولوجي </a:t>
            </a:r>
            <a:r>
              <a:rPr lang="ar-SA" sz="3600" dirty="0" err="1" smtClean="0"/>
              <a:t>والسوسيولوجية</a:t>
            </a:r>
            <a:r>
              <a:rPr lang="ar-SA" sz="3600" dirty="0" smtClean="0"/>
              <a:t> سواء الالتفات حول مثير ما فهي سرعان ما تتجمع وتتفرق ، وتتميز الجماعات غير الدائمة بوحدة الدافع وانخفاض مستوى الذكاء وتشابه الاستجابات وضعف الشعور بالمسؤولية الفردية.</a:t>
            </a:r>
            <a:endParaRPr lang="ar-SA" sz="3600" dirty="0"/>
          </a:p>
        </p:txBody>
      </p:sp>
    </p:spTree>
  </p:cSld>
  <p:clrMapOvr>
    <a:masterClrMapping/>
  </p:clrMapOvr>
  <p:transition spd="slow">
    <p:strips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r>
              <a:rPr lang="ar-SA" sz="3200" b="1" u="sng" dirty="0" smtClean="0">
                <a:solidFill>
                  <a:srgbClr val="00B050"/>
                </a:solidFill>
              </a:rPr>
              <a:t>أنواع الجماعات  </a:t>
            </a:r>
            <a:r>
              <a:rPr lang="en-US" sz="3200" dirty="0" smtClean="0"/>
              <a:t/>
            </a:r>
            <a:br>
              <a:rPr lang="en-US" sz="3200" dirty="0" smtClean="0"/>
            </a:br>
            <a:r>
              <a:rPr lang="ar-SA" sz="3200" dirty="0" smtClean="0"/>
              <a:t>   يجتمع الناس بأمور عدة فقد يجتمعون لمشاركة زميل لهم في أفراحه أو في أحزانه . فقد يجتمعون لمشاهدة مباراة بكرة القدم وقد يجتمعون لمشاهدة حالة في الطريق العام ، وقد يجتمعون للمطالبة بحق ورفع الظلم عن أنفسهم. وقد يجتمعون لغير هذا من الأسباب المختلفة. وقد يقل عدد أفراد الجماعة فتصبح جماعة صغيرة أو يزداد عدد أفرادها فتصبح جماعة كبيرة وذلك على أساس ما اجتمعوا عليه. وقد يجتمع الناس لأمور موضوعية أو لأمور ذاتية تتصل بهم من قريب أو بعيد كما حدث في جمهورية العراق هذه الأيام حين اجتمعوا على هيئة مجموعات والذهاب إلى مراكز الاقتراع ليدلون بأصواتهم فهذه الأمور تمس الشعب ككل إذ نلاحظهم اجتماعا على ذلك. وقد يجتمعون في منظمات تهيمن على جميع ظروف حياتهم أو لأمور تتناول حياتهم من بعيد وقد تجمعهم لحظة عابرة ينفض بعدها شملهم. وقد تجمعهم صلات عميقة تؤثر بهم مدى الحياة</a:t>
            </a:r>
            <a:endParaRPr lang="ar-SA" sz="3200" dirty="0"/>
          </a:p>
        </p:txBody>
      </p:sp>
    </p:spTree>
  </p:cSld>
  <p:clrMapOvr>
    <a:masterClrMapping/>
  </p:clrMapOvr>
  <p:transition spd="slow">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u="sng" dirty="0" smtClean="0">
                <a:solidFill>
                  <a:srgbClr val="FF0000"/>
                </a:solidFill>
              </a:rPr>
              <a:t>وتتلخص أهم الاختلافات في أنواع الجماعات كالأتي:</a:t>
            </a:r>
            <a:r>
              <a:rPr lang="en-US" dirty="0" smtClean="0"/>
              <a:t/>
            </a:r>
            <a:br>
              <a:rPr lang="en-US" dirty="0" smtClean="0"/>
            </a:br>
            <a:r>
              <a:rPr lang="ar-SA" b="1" u="sng" dirty="0" smtClean="0">
                <a:solidFill>
                  <a:srgbClr val="00B0F0"/>
                </a:solidFill>
              </a:rPr>
              <a:t>أولا: حجم الجماعة:</a:t>
            </a:r>
            <a:r>
              <a:rPr lang="en-US" dirty="0" smtClean="0"/>
              <a:t/>
            </a:r>
            <a:br>
              <a:rPr lang="en-US" dirty="0" smtClean="0"/>
            </a:br>
            <a:r>
              <a:rPr lang="ar-SA" dirty="0" smtClean="0"/>
              <a:t>     تنقسم الجماعات بالنسبة لحجمها إلى صغيرة وكبيرة ، والصغيرة هي التي لا يكاد يتجاوز عدد أفرادها ( 30 ) فردا الكبيرة التي يتجاوز عدد أفرادها ذلك الحد.</a:t>
            </a:r>
            <a:r>
              <a:rPr lang="en-US" dirty="0" smtClean="0"/>
              <a:t/>
            </a:r>
            <a:br>
              <a:rPr lang="en-US" dirty="0" smtClean="0"/>
            </a:br>
            <a:r>
              <a:rPr lang="ar-SA" dirty="0" smtClean="0"/>
              <a:t>   </a:t>
            </a:r>
            <a:r>
              <a:rPr lang="ar-SA" dirty="0" err="1" smtClean="0"/>
              <a:t>اما</a:t>
            </a:r>
            <a:r>
              <a:rPr lang="ar-SA" dirty="0" smtClean="0"/>
              <a:t> الجماعات الصغيرة فهي </a:t>
            </a:r>
            <a:r>
              <a:rPr lang="ar-SA" dirty="0" err="1" smtClean="0"/>
              <a:t>اما</a:t>
            </a:r>
            <a:r>
              <a:rPr lang="ar-SA" dirty="0" smtClean="0"/>
              <a:t>  أن تكون ثنائية أو ثلاثية أو اكبر من ذلك . وللصغيرة </a:t>
            </a:r>
            <a:r>
              <a:rPr lang="ar-SA" dirty="0" err="1" smtClean="0"/>
              <a:t>ديناميتها</a:t>
            </a:r>
            <a:r>
              <a:rPr lang="ar-SA" dirty="0" smtClean="0"/>
              <a:t> كما أن للكبيرة أيضا </a:t>
            </a:r>
            <a:r>
              <a:rPr lang="ar-SA" dirty="0" err="1" smtClean="0"/>
              <a:t>ديناميتها</a:t>
            </a:r>
            <a:r>
              <a:rPr lang="ar-SA" dirty="0" smtClean="0"/>
              <a:t>. ومن أمثلة الجماعة الصغيرة الآسرة. ومن أمثلة الجماعة الكبيرة الجمهرة والمظاهرات المسلحة والسلمية.</a:t>
            </a:r>
            <a:r>
              <a:rPr lang="en-US" dirty="0" smtClean="0"/>
              <a:t/>
            </a:r>
            <a:br>
              <a:rPr lang="en-US" dirty="0" smtClean="0"/>
            </a:br>
            <a:endParaRPr lang="ar-SA" dirty="0"/>
          </a:p>
        </p:txBody>
      </p:sp>
    </p:spTree>
  </p:cSld>
  <p:clrMapOvr>
    <a:masterClrMapping/>
  </p:clrMapOvr>
  <p:transition spd="slow">
    <p:strips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solidFill>
                  <a:srgbClr val="FF0000"/>
                </a:solidFill>
              </a:rPr>
              <a:t>ثانيا:  الموضوعية والذاتية</a:t>
            </a:r>
            <a:r>
              <a:rPr lang="en-US" sz="2800" dirty="0" smtClean="0"/>
              <a:t/>
            </a:r>
            <a:br>
              <a:rPr lang="en-US" sz="2800" dirty="0" smtClean="0"/>
            </a:br>
            <a:r>
              <a:rPr lang="ar-SA" sz="2800" dirty="0" smtClean="0"/>
              <a:t>  تنقسم الجماعات بالنسبة لموضوعية وذاتية التجمع إلى أربعة أنواع :</a:t>
            </a:r>
            <a:r>
              <a:rPr lang="en-US" sz="2800" dirty="0" smtClean="0"/>
              <a:t/>
            </a:r>
            <a:br>
              <a:rPr lang="en-US" sz="2800" dirty="0" smtClean="0"/>
            </a:br>
            <a:r>
              <a:rPr lang="ar-IQ" sz="2800" dirty="0" smtClean="0"/>
              <a:t>1) </a:t>
            </a:r>
            <a:r>
              <a:rPr lang="ar-SA" sz="2800" b="1" u="sng" dirty="0" smtClean="0">
                <a:solidFill>
                  <a:srgbClr val="360F6F"/>
                </a:solidFill>
              </a:rPr>
              <a:t>وحدة العوامل الموضوعية :</a:t>
            </a:r>
            <a:r>
              <a:rPr lang="en-US" sz="2800" dirty="0" smtClean="0"/>
              <a:t/>
            </a:r>
            <a:br>
              <a:rPr lang="en-US" sz="2800" dirty="0" smtClean="0"/>
            </a:br>
            <a:r>
              <a:rPr lang="ar-SA" sz="2800" dirty="0" smtClean="0"/>
              <a:t>     ومن أنواعها التفرقة القائمة بين الجماعات على أساس اختلاف البيئات الجغرافية ، واختلاف لون البشرة ، والفروق الواضحة في العامل الزمني وفي مستويات الدخل ومن أمثلة التفرقة الجغرافية التمييز بين العادات والتقاليد بين سكان المناطق الشمالية وسكان المناطق الوسطى والجنوبية والتمييز بين سكان المناطق البحرية وسكان المناطق القبلية وكذلك بين سكان السواحل وسكان الوادي. </a:t>
            </a:r>
            <a:r>
              <a:rPr lang="en-US" sz="2800" dirty="0" smtClean="0"/>
              <a:t/>
            </a:r>
            <a:br>
              <a:rPr lang="en-US" sz="2800" dirty="0" smtClean="0"/>
            </a:br>
            <a:r>
              <a:rPr lang="ar-IQ" sz="2800" dirty="0" smtClean="0"/>
              <a:t>2) </a:t>
            </a:r>
            <a:r>
              <a:rPr lang="ar-SA" sz="2800" b="1" u="sng" dirty="0" smtClean="0">
                <a:solidFill>
                  <a:srgbClr val="0000FF"/>
                </a:solidFill>
              </a:rPr>
              <a:t>وحدة المعايير الاجتماعية والاتجاهات </a:t>
            </a:r>
            <a:r>
              <a:rPr lang="ar-SA" sz="2800" b="1" u="sng" dirty="0" smtClean="0"/>
              <a:t>:</a:t>
            </a:r>
            <a:r>
              <a:rPr lang="ar-SA" sz="2800" dirty="0" smtClean="0"/>
              <a:t>ومن أمثلتها التفرقة الاجتماعية القائمة بين أفراد حزب سياسي ما وأفراد حزب سياسي آخر.</a:t>
            </a:r>
            <a:r>
              <a:rPr lang="en-US" sz="2800" dirty="0" smtClean="0"/>
              <a:t/>
            </a:r>
            <a:br>
              <a:rPr lang="en-US" sz="2800" dirty="0" smtClean="0"/>
            </a:br>
            <a:r>
              <a:rPr lang="ar-SA" sz="2800" dirty="0" smtClean="0"/>
              <a:t>   غالبا ما تنشئ هذه الأحزاب جماعات مختلفة لكل جماعة منها وجهتها الخاصة التي تتفق مع أطراف الحزب الذي تنتمي إليه ومعاييره الاجتماعية واتجاهاته التي تتعارض مع الاتجاهات الأخرى وتختلف عنها تبعا لتباين غايات الأحزاب المختلفة </a:t>
            </a:r>
            <a:r>
              <a:rPr lang="ar-SA" sz="2800" dirty="0" err="1" smtClean="0"/>
              <a:t>واهدافها</a:t>
            </a:r>
            <a:r>
              <a:rPr lang="ar-SA" sz="2800" dirty="0" smtClean="0"/>
              <a:t>. </a:t>
            </a:r>
            <a:endParaRPr lang="ar-SA" sz="2800" dirty="0"/>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IQ" sz="3200" b="1" u="sng" dirty="0" smtClean="0"/>
              <a:t>3</a:t>
            </a:r>
            <a:r>
              <a:rPr lang="ar-IQ" sz="3200" b="1" u="sng" dirty="0" smtClean="0">
                <a:solidFill>
                  <a:schemeClr val="accent2">
                    <a:lumMod val="75000"/>
                  </a:schemeClr>
                </a:solidFill>
              </a:rPr>
              <a:t>) </a:t>
            </a:r>
            <a:r>
              <a:rPr lang="ar-SA" sz="3200" b="1" u="sng" dirty="0" smtClean="0">
                <a:solidFill>
                  <a:schemeClr val="accent2">
                    <a:lumMod val="75000"/>
                  </a:schemeClr>
                </a:solidFill>
              </a:rPr>
              <a:t>تشابه السلوك ووحدة العمل </a:t>
            </a:r>
            <a:r>
              <a:rPr lang="ar-SA" sz="3200" b="1" u="sng" dirty="0" smtClean="0"/>
              <a:t>:</a:t>
            </a:r>
            <a:r>
              <a:rPr lang="en-US" sz="3200" dirty="0" smtClean="0"/>
              <a:t/>
            </a:r>
            <a:br>
              <a:rPr lang="en-US" sz="3200" dirty="0" smtClean="0"/>
            </a:br>
            <a:r>
              <a:rPr lang="ar-SA" sz="3200" dirty="0" smtClean="0"/>
              <a:t>    ومن أمثلة ذلك عمال المصنع الواحد الذي تجمعهم روابط خاصة تولف بينهم وتنشا هذا التالف جماعات لها ميزاتها السيكولوجية .</a:t>
            </a:r>
            <a:r>
              <a:rPr lang="en-US" sz="3200" dirty="0" smtClean="0"/>
              <a:t/>
            </a:r>
            <a:br>
              <a:rPr lang="en-US" sz="3200" dirty="0" smtClean="0"/>
            </a:br>
            <a:r>
              <a:rPr lang="ar-IQ" sz="3200" dirty="0" smtClean="0"/>
              <a:t>4) </a:t>
            </a:r>
            <a:r>
              <a:rPr lang="ar-SA" sz="3200" b="1" u="sng" dirty="0" smtClean="0">
                <a:solidFill>
                  <a:srgbClr val="0000FF"/>
                </a:solidFill>
              </a:rPr>
              <a:t>الشعور المشترك بالتبعية : </a:t>
            </a:r>
            <a:r>
              <a:rPr lang="en-US" sz="3200" dirty="0" smtClean="0"/>
              <a:t/>
            </a:r>
            <a:br>
              <a:rPr lang="en-US" sz="3200" dirty="0" smtClean="0"/>
            </a:br>
            <a:r>
              <a:rPr lang="ar-SA" sz="3200" dirty="0" smtClean="0"/>
              <a:t>   ومن أمثلة ذلك شعور الطالب بتبعيته لكليته حتى إذا تخرج منها وانفصل عنها، فطالب كلية التربية الرياضية يقوم بزيارة كليته أو على الأقل سماع إخبارها بين الحين والآخر ومن إطراف متعددة لها صلتها بهذه الكلية ، وكذلك اللاعب شعوره بتبعيته لفريقه أو ناديه حتى إذا انتقل إلى ناد آخر أو اعتزل اللعب لا يفتأ يحس بنوع من التبعية غير المرئية تربطه به وباقي الخريجين واللاعبين مهما اختلفت أجيالهم ، وينطوي شعور التبعية على أدراك الفرد للتشابه القائم بينه وبين الجماعة التي ينتمي لها .</a:t>
            </a:r>
            <a:endParaRPr lang="ar-SA" sz="32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Words>
  <PresentationFormat>عرض على الشاشة (3:4)‏</PresentationFormat>
  <Paragraphs>9</Paragraphs>
  <Slides>8</Slides>
  <Notes>1</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أنماط الجماعات البشرية أن أكثر التقسيمات شيوعا بالنسبة للمهتمين بعلم الجماعات هو تقسيم الجماعات إلى أنماط ثلاثة كبرى هي: النمط الأول: الجماعات الأولية والثانوية   النمط الثاني: الجماعات الرسمية غير رسمية   النمط الثالث: الجماعات الدائمية غير دائمية </vt:lpstr>
      <vt:lpstr>أولا: الجماعات الأولية والثانوية(Primary and Secondary Groups)       الجماعات الأولية هي الجماعات التي تتميز العلاقات بين أعضائها بالاستمرارية وشدة الارتباط ، وهي تبنى على أساس العلاقات وجها لوجه ، ويستدل عليها من لفظة ( نحن ) بدل من ( أنا )، وهي بذلك تؤثر في سلوك الأفراد ومعتقداتهم وفي تكوينهم النفسي ومن أهم نماذجها الأسرة والأصدقاء.    وتعتبر بقية الجماعات التي يشترك فيها الفرد من الجماعات الثانوية فهي تتميز بكبر العدد وزيادة البعد المكاني وقلة فترات الدوام بجانب سطحية العلاقات وسيادة الضوابط الرسمية بين أعضائها. </vt:lpstr>
      <vt:lpstr>ثانيا:الجماعات الرسمية وغير الرسمية(Formal and Informal Groups)     تعتبر الجماعة رسمية إذا كان لكل فرد فيها دور محدد ومكتوب ، وان يكون سلوك الأعضاء كما متوقع منهم ، فالجماعة الرسمية لها تنظيم دائم ثابت محدد البناء مثل جماعة العمل لذلك فان الجماعات الرسمية تصبح ذات تأثير محدود وضعيف على الفرد.    تعتبر بقية الجماعات غير رسمية هي جماعات اختيارية أي يشترك فيها الفرد إرادياً وهي بذلك ذات تأثير قوي على اتجاهاته وسلوكه.  </vt:lpstr>
      <vt:lpstr>ثالثا:الجماعات الدائمة وغير الدائمة ((Permanent and non-permanent groups           والدوام هو الفترة التي تستمر فيها العلاقات قائمة بين الأفراد . وهي تختلف بالطبع عن الجماعات الأخرى كما تمتاز درجة الاتصال بالجماعات الدائمة بالاستمرارية والتكرار وشدة الارتباط مثل جماعات النادي أو جماعات الطائفة.       أما الجماعات غير الدائمية فهي جماعات ليس بين أفرادها أي ارتباط سيكولوجي والسوسيولوجية سواء الالتفات حول مثير ما فهي سرعان ما تتجمع وتتفرق ، وتتميز الجماعات غير الدائمة بوحدة الدافع وانخفاض مستوى الذكاء وتشابه الاستجابات وضعف الشعور بالمسؤولية الفردية.</vt:lpstr>
      <vt:lpstr>أنواع الجماعات      يجتمع الناس بأمور عدة فقد يجتمعون لمشاركة زميل لهم في أفراحه أو في أحزانه . فقد يجتمعون لمشاهدة مباراة بكرة القدم وقد يجتمعون لمشاهدة حالة في الطريق العام ، وقد يجتمعون للمطالبة بحق ورفع الظلم عن أنفسهم. وقد يجتمعون لغير هذا من الأسباب المختلفة. وقد يقل عدد أفراد الجماعة فتصبح جماعة صغيرة أو يزداد عدد أفرادها فتصبح جماعة كبيرة وذلك على أساس ما اجتمعوا عليه. وقد يجتمع الناس لأمور موضوعية أو لأمور ذاتية تتصل بهم من قريب أو بعيد كما حدث في جمهورية العراق هذه الأيام حين اجتمعوا على هيئة مجموعات والذهاب إلى مراكز الاقتراع ليدلون بأصواتهم فهذه الأمور تمس الشعب ككل إذ نلاحظهم اجتماعا على ذلك. وقد يجتمعون في منظمات تهيمن على جميع ظروف حياتهم أو لأمور تتناول حياتهم من بعيد وقد تجمعهم لحظة عابرة ينفض بعدها شملهم. وقد تجمعهم صلات عميقة تؤثر بهم مدى الحياة</vt:lpstr>
      <vt:lpstr>وتتلخص أهم الاختلافات في أنواع الجماعات كالأتي: أولا: حجم الجماعة:      تنقسم الجماعات بالنسبة لحجمها إلى صغيرة وكبيرة ، والصغيرة هي التي لا يكاد يتجاوز عدد أفرادها ( 30 ) فردا الكبيرة التي يتجاوز عدد أفرادها ذلك الحد.    اما الجماعات الصغيرة فهي اما  أن تكون ثنائية أو ثلاثية أو اكبر من ذلك . وللصغيرة ديناميتها كما أن للكبيرة أيضا ديناميتها. ومن أمثلة الجماعة الصغيرة الآسرة. ومن أمثلة الجماعة الكبيرة الجمهرة والمظاهرات المسلحة والسلمية. </vt:lpstr>
      <vt:lpstr>ثانيا:  الموضوعية والذاتية   تنقسم الجماعات بالنسبة لموضوعية وذاتية التجمع إلى أربعة أنواع : 1) وحدة العوامل الموضوعية :      ومن أنواعها التفرقة القائمة بين الجماعات على أساس اختلاف البيئات الجغرافية ، واختلاف لون البشرة ، والفروق الواضحة في العامل الزمني وفي مستويات الدخل ومن أمثلة التفرقة الجغرافية التمييز بين العادات والتقاليد بين سكان المناطق الشمالية وسكان المناطق الوسطى والجنوبية والتمييز بين سكان المناطق البحرية وسكان المناطق القبلية وكذلك بين سكان السواحل وسكان الوادي.  2) وحدة المعايير الاجتماعية والاتجاهات :ومن أمثلتها التفرقة الاجتماعية القائمة بين أفراد حزب سياسي ما وأفراد حزب سياسي آخر.    غالبا ما تنشئ هذه الأحزاب جماعات مختلفة لكل جماعة منها وجهتها الخاصة التي تتفق مع أطراف الحزب الذي تنتمي إليه ومعاييره الاجتماعية واتجاهاته التي تتعارض مع الاتجاهات الأخرى وتختلف عنها تبعا لتباين غايات الأحزاب المختلفة واهدافها. </vt:lpstr>
      <vt:lpstr>3) تشابه السلوك ووحدة العمل :     ومن أمثلة ذلك عمال المصنع الواحد الذي تجمعهم روابط خاصة تولف بينهم وتنشا هذا التالف جماعات لها ميزاتها السيكولوجية . 4) الشعور المشترك بالتبعية :     ومن أمثلة ذلك شعور الطالب بتبعيته لكليته حتى إذا تخرج منها وانفصل عنها، فطالب كلية التربية الرياضية يقوم بزيارة كليته أو على الأقل سماع إخبارها بين الحين والآخر ومن إطراف متعددة لها صلتها بهذه الكلية ، وكذلك اللاعب شعوره بتبعيته لفريقه أو ناديه حتى إذا انتقل إلى ناد آخر أو اعتزل اللعب لا يفتأ يحس بنوع من التبعية غير المرئية تربطه به وباقي الخريجين واللاعبين مهما اختلفت أجيالهم ، وينطوي شعور التبعية على أدراك الفرد للتشابه القائم بينه وبين الجماعة التي ينتمي لها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أنماط الجماعات البشرية أن أكثر التقسيمات شيوعا بالنسبة للمهتمين بعلم الجماعات هو تقسيم الجماعات إلى أنماط ثلاثة كبرى هي: النمط الأول: الجماعات الأولية والثانوية   النمط الثاني: الجماعات الرسمية غير رسمية   النمط الثالث: الجماعات الدائمية غير دائمية </dc:title>
  <dc:creator>HP</dc:creator>
  <cp:lastModifiedBy>DR.Ahmed Saker 2O14</cp:lastModifiedBy>
  <cp:revision>1</cp:revision>
  <dcterms:created xsi:type="dcterms:W3CDTF">2018-12-10T17:50:10Z</dcterms:created>
  <dcterms:modified xsi:type="dcterms:W3CDTF">2018-12-10T18:35:37Z</dcterms:modified>
</cp:coreProperties>
</file>